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0" r:id="rId1"/>
  </p:sldMasterIdLst>
  <p:sldIdLst>
    <p:sldId id="256" r:id="rId2"/>
    <p:sldId id="260" r:id="rId3"/>
    <p:sldId id="262" r:id="rId4"/>
    <p:sldId id="261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image" Target="../media/image15.png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eaLnBrk="1" hangingPunct="1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altLang="en-US" sz="3200">
              <a:solidFill>
                <a:srgbClr val="595959"/>
              </a:solidFill>
              <a:latin typeface="News Gothic M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45DFB-8254-4E0F-8A7F-28EC7BA82616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8DCEC-A9C4-42AC-AC1C-83636565B5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5DAB40-F2D0-48BC-B58E-60D6DA2C11D0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B9263-AB99-4FB7-9207-51742126D7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39A4D-140B-4091-8622-EAB0EA8F40C5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2C875-6F63-4961-97D5-7B7A800CB8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DE7E9A-2376-436A-8118-4C487AAC4E63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4A9A-7FAA-4448-97C9-898297FAE6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09EE02-E964-4F94-B57E-8883EF90E950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5CC1D-F4A7-4A20-AB18-9A9994468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155A60F-809E-4CF4-81C9-58CF84E8D7DF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258CF74-593C-4BA7-8862-5194F95FC9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72444-5D1C-408D-9E50-9AB1C18225B6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8F7F4-83F2-499F-8EF7-668166C29E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96675C-5A34-41B1-A2CB-AFE4EE8AE683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85506-9EDF-410E-8901-9F2163188E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15AADB-5239-44FA-8C28-52287471CEF5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552EA-4353-49BD-A535-9EC63D766B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5D5B10-C86C-42EF-A1FD-3E1EEA6AA751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54AED-95EF-45D7-B41D-024C6165D5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2FCDF-1A80-4EA5-A888-3172A1990640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380EE-520F-46F2-B326-676EF0C914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B0BA9-D396-4043-AE09-6AEDC13C7C92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B447E-66B3-47BA-AC32-A951194F06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fld id="{3B69E24B-B4FD-4F35-86E6-BA5C44BCEA1A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600">
                <a:solidFill>
                  <a:schemeClr val="bg1"/>
                </a:solidFill>
                <a:latin typeface="News Gothic MT" charset="0"/>
              </a:defRPr>
            </a:lvl1pPr>
          </a:lstStyle>
          <a:p>
            <a:fld id="{54EAC81C-72D7-4E72-8EE6-9C17504FFB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-128"/>
          <a:cs typeface="ＭＳ Ｐゴシック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775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Chalkboard"/>
              </a:rPr>
              <a:t>Multiply a </a:t>
            </a:r>
            <a:r>
              <a:rPr lang="en-US" dirty="0" smtClean="0">
                <a:solidFill>
                  <a:srgbClr val="0000FF"/>
                </a:solidFill>
                <a:latin typeface="Chalkboard"/>
              </a:rPr>
              <a:t>Polynomial </a:t>
            </a:r>
            <a:r>
              <a:rPr lang="en-US" dirty="0" smtClean="0">
                <a:solidFill>
                  <a:srgbClr val="000000"/>
                </a:solidFill>
                <a:latin typeface="Chalkboard"/>
              </a:rPr>
              <a:t>by a</a:t>
            </a:r>
            <a:r>
              <a:rPr lang="en-US" dirty="0" smtClean="0">
                <a:latin typeface="Chalkboard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halkboard"/>
              </a:rPr>
              <a:t>Monomial</a:t>
            </a:r>
            <a:endParaRPr lang="en-US" dirty="0">
              <a:solidFill>
                <a:srgbClr val="FF0000"/>
              </a:solidFill>
              <a:latin typeface="Chalkboard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766888" y="3094038"/>
          <a:ext cx="5516562" cy="1090612"/>
        </p:xfrm>
        <a:graphic>
          <a:graphicData uri="http://schemas.openxmlformats.org/presentationml/2006/ole">
            <p:oleObj spid="_x0000_s14338" name="Equation" r:id="rId3" imgW="8228571" imgH="1625397" progId="Equation.3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625975"/>
            <a:ext cx="2411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Hobo Std Medium" charset="0"/>
              </a:rPr>
              <a:t>monomial</a:t>
            </a:r>
          </a:p>
        </p:txBody>
      </p:sp>
      <p:sp>
        <p:nvSpPr>
          <p:cNvPr id="8" name="Bent Arrow 7"/>
          <p:cNvSpPr>
            <a:spLocks/>
          </p:cNvSpPr>
          <p:nvPr/>
        </p:nvSpPr>
        <p:spPr bwMode="auto">
          <a:xfrm>
            <a:off x="685800" y="3432175"/>
            <a:ext cx="822325" cy="1193800"/>
          </a:xfrm>
          <a:custGeom>
            <a:avLst/>
            <a:gdLst>
              <a:gd name="T0" fmla="*/ 0 w 822325"/>
              <a:gd name="T1" fmla="*/ 1193800 h 1193800"/>
              <a:gd name="T2" fmla="*/ 0 w 822325"/>
              <a:gd name="T3" fmla="*/ 462558 h 1193800"/>
              <a:gd name="T4" fmla="*/ 359767 w 822325"/>
              <a:gd name="T5" fmla="*/ 102791 h 1193800"/>
              <a:gd name="T6" fmla="*/ 616744 w 822325"/>
              <a:gd name="T7" fmla="*/ 102791 h 1193800"/>
              <a:gd name="T8" fmla="*/ 616744 w 822325"/>
              <a:gd name="T9" fmla="*/ 0 h 1193800"/>
              <a:gd name="T10" fmla="*/ 822325 w 822325"/>
              <a:gd name="T11" fmla="*/ 205581 h 1193800"/>
              <a:gd name="T12" fmla="*/ 616744 w 822325"/>
              <a:gd name="T13" fmla="*/ 411163 h 1193800"/>
              <a:gd name="T14" fmla="*/ 616744 w 822325"/>
              <a:gd name="T15" fmla="*/ 308372 h 1193800"/>
              <a:gd name="T16" fmla="*/ 359767 w 822325"/>
              <a:gd name="T17" fmla="*/ 308372 h 1193800"/>
              <a:gd name="T18" fmla="*/ 205581 w 822325"/>
              <a:gd name="T19" fmla="*/ 462558 h 1193800"/>
              <a:gd name="T20" fmla="*/ 205581 w 822325"/>
              <a:gd name="T21" fmla="*/ 1193800 h 1193800"/>
              <a:gd name="T22" fmla="*/ 0 w 822325"/>
              <a:gd name="T23" fmla="*/ 1193800 h 11938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325" h="1193800">
                <a:moveTo>
                  <a:pt x="0" y="1193800"/>
                </a:moveTo>
                <a:lnTo>
                  <a:pt x="0" y="462558"/>
                </a:lnTo>
                <a:cubicBezTo>
                  <a:pt x="0" y="263864"/>
                  <a:pt x="161073" y="102791"/>
                  <a:pt x="359767" y="102791"/>
                </a:cubicBezTo>
                <a:lnTo>
                  <a:pt x="616744" y="102791"/>
                </a:lnTo>
                <a:lnTo>
                  <a:pt x="616744" y="0"/>
                </a:lnTo>
                <a:lnTo>
                  <a:pt x="822325" y="205581"/>
                </a:lnTo>
                <a:lnTo>
                  <a:pt x="616744" y="411163"/>
                </a:lnTo>
                <a:lnTo>
                  <a:pt x="616744" y="308372"/>
                </a:lnTo>
                <a:lnTo>
                  <a:pt x="359767" y="308372"/>
                </a:lnTo>
                <a:cubicBezTo>
                  <a:pt x="274612" y="308372"/>
                  <a:pt x="205581" y="377403"/>
                  <a:pt x="205581" y="462558"/>
                </a:cubicBezTo>
                <a:lnTo>
                  <a:pt x="205581" y="1193800"/>
                </a:lnTo>
                <a:lnTo>
                  <a:pt x="0" y="119380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69100" y="2217738"/>
            <a:ext cx="2044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Hobo Std Medium" charset="0"/>
              </a:rPr>
              <a:t>trinomial</a:t>
            </a:r>
          </a:p>
        </p:txBody>
      </p:sp>
      <p:sp>
        <p:nvSpPr>
          <p:cNvPr id="11" name="Bent Arrow 10"/>
          <p:cNvSpPr>
            <a:spLocks/>
          </p:cNvSpPr>
          <p:nvPr/>
        </p:nvSpPr>
        <p:spPr bwMode="auto">
          <a:xfrm rot="10800000">
            <a:off x="7477125" y="2801938"/>
            <a:ext cx="822325" cy="1116012"/>
          </a:xfrm>
          <a:custGeom>
            <a:avLst/>
            <a:gdLst>
              <a:gd name="T0" fmla="*/ 0 w 822325"/>
              <a:gd name="T1" fmla="*/ 1116012 h 1116012"/>
              <a:gd name="T2" fmla="*/ 0 w 822325"/>
              <a:gd name="T3" fmla="*/ 462558 h 1116012"/>
              <a:gd name="T4" fmla="*/ 359767 w 822325"/>
              <a:gd name="T5" fmla="*/ 102791 h 1116012"/>
              <a:gd name="T6" fmla="*/ 616744 w 822325"/>
              <a:gd name="T7" fmla="*/ 102791 h 1116012"/>
              <a:gd name="T8" fmla="*/ 616744 w 822325"/>
              <a:gd name="T9" fmla="*/ 0 h 1116012"/>
              <a:gd name="T10" fmla="*/ 822325 w 822325"/>
              <a:gd name="T11" fmla="*/ 205581 h 1116012"/>
              <a:gd name="T12" fmla="*/ 616744 w 822325"/>
              <a:gd name="T13" fmla="*/ 411163 h 1116012"/>
              <a:gd name="T14" fmla="*/ 616744 w 822325"/>
              <a:gd name="T15" fmla="*/ 308372 h 1116012"/>
              <a:gd name="T16" fmla="*/ 359767 w 822325"/>
              <a:gd name="T17" fmla="*/ 308372 h 1116012"/>
              <a:gd name="T18" fmla="*/ 205581 w 822325"/>
              <a:gd name="T19" fmla="*/ 462558 h 1116012"/>
              <a:gd name="T20" fmla="*/ 205581 w 822325"/>
              <a:gd name="T21" fmla="*/ 1116012 h 1116012"/>
              <a:gd name="T22" fmla="*/ 0 w 822325"/>
              <a:gd name="T23" fmla="*/ 1116012 h 11160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325" h="1116012">
                <a:moveTo>
                  <a:pt x="0" y="1116012"/>
                </a:moveTo>
                <a:lnTo>
                  <a:pt x="0" y="462558"/>
                </a:lnTo>
                <a:cubicBezTo>
                  <a:pt x="0" y="263864"/>
                  <a:pt x="161073" y="102791"/>
                  <a:pt x="359767" y="102791"/>
                </a:cubicBezTo>
                <a:lnTo>
                  <a:pt x="616744" y="102791"/>
                </a:lnTo>
                <a:lnTo>
                  <a:pt x="616744" y="0"/>
                </a:lnTo>
                <a:lnTo>
                  <a:pt x="822325" y="205581"/>
                </a:lnTo>
                <a:lnTo>
                  <a:pt x="616744" y="411163"/>
                </a:lnTo>
                <a:lnTo>
                  <a:pt x="616744" y="308372"/>
                </a:lnTo>
                <a:lnTo>
                  <a:pt x="359767" y="308372"/>
                </a:lnTo>
                <a:cubicBezTo>
                  <a:pt x="274612" y="308372"/>
                  <a:pt x="205581" y="377403"/>
                  <a:pt x="205581" y="462558"/>
                </a:cubicBezTo>
                <a:lnTo>
                  <a:pt x="205581" y="1116012"/>
                </a:lnTo>
                <a:lnTo>
                  <a:pt x="0" y="1116012"/>
                </a:lnTo>
                <a:close/>
              </a:path>
            </a:pathLst>
          </a:custGeom>
          <a:solidFill>
            <a:srgbClr val="0080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766888" y="3159125"/>
          <a:ext cx="5516562" cy="1090613"/>
        </p:xfrm>
        <a:graphic>
          <a:graphicData uri="http://schemas.openxmlformats.org/presentationml/2006/ole">
            <p:oleObj spid="_x0000_s15361" name="Equation" r:id="rId3" imgW="8228571" imgH="1625397" progId="Equation.3">
              <p:embed/>
            </p:oleObj>
          </a:graphicData>
        </a:graphic>
      </p:graphicFrame>
      <p:sp>
        <p:nvSpPr>
          <p:cNvPr id="15362" name="TextBox 8"/>
          <p:cNvSpPr txBox="1">
            <a:spLocks noChangeArrowheads="1"/>
          </p:cNvSpPr>
          <p:nvPr/>
        </p:nvSpPr>
        <p:spPr bwMode="auto">
          <a:xfrm>
            <a:off x="1165225" y="712788"/>
            <a:ext cx="6872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solidFill>
                  <a:srgbClr val="FF6600"/>
                </a:solidFill>
                <a:latin typeface="Hobo Std" charset="0"/>
              </a:rPr>
              <a:t>Rule: Distribute!</a:t>
            </a:r>
          </a:p>
          <a:p>
            <a:pPr algn="ctr" eaLnBrk="1" hangingPunct="1"/>
            <a:r>
              <a:rPr lang="en-US" altLang="en-US" sz="3200">
                <a:solidFill>
                  <a:srgbClr val="0000FF"/>
                </a:solidFill>
                <a:latin typeface="Hobo Std" charset="0"/>
              </a:rPr>
              <a:t>A(B+C) = AB+AC</a:t>
            </a:r>
          </a:p>
        </p:txBody>
      </p:sp>
      <p:sp>
        <p:nvSpPr>
          <p:cNvPr id="17" name="Curved Down Arrow 16"/>
          <p:cNvSpPr>
            <a:spLocks noChangeArrowheads="1"/>
          </p:cNvSpPr>
          <p:nvPr/>
        </p:nvSpPr>
        <p:spPr bwMode="auto">
          <a:xfrm>
            <a:off x="2555875" y="2481263"/>
            <a:ext cx="2849563" cy="677862"/>
          </a:xfrm>
          <a:prstGeom prst="curvedDownArrow">
            <a:avLst>
              <a:gd name="adj1" fmla="val 25008"/>
              <a:gd name="adj2" fmla="val 49997"/>
              <a:gd name="adj3" fmla="val 25000"/>
            </a:avLst>
          </a:prstGeom>
          <a:solidFill>
            <a:srgbClr val="FF66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latin typeface="News Gothic MT" charset="0"/>
            </a:endParaRPr>
          </a:p>
        </p:txBody>
      </p:sp>
      <p:sp>
        <p:nvSpPr>
          <p:cNvPr id="18" name="Curved Down Arrow 17"/>
          <p:cNvSpPr>
            <a:spLocks noChangeArrowheads="1"/>
          </p:cNvSpPr>
          <p:nvPr/>
        </p:nvSpPr>
        <p:spPr bwMode="auto">
          <a:xfrm>
            <a:off x="2555875" y="2481263"/>
            <a:ext cx="4289425" cy="677862"/>
          </a:xfrm>
          <a:prstGeom prst="curvedDownArrow">
            <a:avLst>
              <a:gd name="adj1" fmla="val 24989"/>
              <a:gd name="adj2" fmla="val 50008"/>
              <a:gd name="adj3" fmla="val 25000"/>
            </a:avLst>
          </a:prstGeom>
          <a:solidFill>
            <a:srgbClr val="0080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latin typeface="News Gothic MT" charset="0"/>
            </a:endParaRPr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3530600" y="4249738"/>
            <a:ext cx="201613" cy="490537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F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20" name="Curved Down Arrow 19"/>
          <p:cNvSpPr>
            <a:spLocks noChangeArrowheads="1"/>
          </p:cNvSpPr>
          <p:nvPr/>
        </p:nvSpPr>
        <p:spPr bwMode="auto">
          <a:xfrm>
            <a:off x="2555875" y="2776538"/>
            <a:ext cx="1176338" cy="382587"/>
          </a:xfrm>
          <a:prstGeom prst="curvedDownArrow">
            <a:avLst>
              <a:gd name="adj1" fmla="val 25010"/>
              <a:gd name="adj2" fmla="val 50006"/>
              <a:gd name="adj3" fmla="val 25000"/>
            </a:avLst>
          </a:prstGeom>
          <a:solidFill>
            <a:srgbClr val="FFFF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latin typeface="News Gothic MT" charset="0"/>
            </a:endParaRP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3198813" y="5849938"/>
          <a:ext cx="1068387" cy="731837"/>
        </p:xfrm>
        <a:graphic>
          <a:graphicData uri="http://schemas.openxmlformats.org/presentationml/2006/ole">
            <p:oleObj spid="_x0000_s15367" name="Equation" r:id="rId4" imgW="8203175" imgH="5612698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03713" y="5849938"/>
          <a:ext cx="1800225" cy="731837"/>
        </p:xfrm>
        <a:graphic>
          <a:graphicData uri="http://schemas.openxmlformats.org/presentationml/2006/ole">
            <p:oleObj spid="_x0000_s15368" name="Equation" r:id="rId5" imgW="8533333" imgH="3466667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73763" y="5849938"/>
          <a:ext cx="1744662" cy="731837"/>
        </p:xfrm>
        <a:graphic>
          <a:graphicData uri="http://schemas.openxmlformats.org/presentationml/2006/ole">
            <p:oleObj spid="_x0000_s15369" name="Equation" r:id="rId6" imgW="8266667" imgH="3466667" progId="Equation.3">
              <p:embed/>
            </p:oleObj>
          </a:graphicData>
        </a:graphic>
      </p:graphicFrame>
      <p:sp>
        <p:nvSpPr>
          <p:cNvPr id="24" name="Down Arrow 23"/>
          <p:cNvSpPr>
            <a:spLocks noChangeArrowheads="1"/>
          </p:cNvSpPr>
          <p:nvPr/>
        </p:nvSpPr>
        <p:spPr bwMode="auto">
          <a:xfrm>
            <a:off x="5203825" y="4249738"/>
            <a:ext cx="201613" cy="490537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66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25" name="Down Arrow 24"/>
          <p:cNvSpPr>
            <a:spLocks noChangeArrowheads="1"/>
          </p:cNvSpPr>
          <p:nvPr/>
        </p:nvSpPr>
        <p:spPr bwMode="auto">
          <a:xfrm>
            <a:off x="6645275" y="4249738"/>
            <a:ext cx="200025" cy="490537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80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419350" y="4740275"/>
          <a:ext cx="5570538" cy="619125"/>
        </p:xfrm>
        <a:graphic>
          <a:graphicData uri="http://schemas.openxmlformats.org/presentationml/2006/ole">
            <p:oleObj spid="_x0000_s15372" name="Equation" r:id="rId7" imgW="8571429" imgH="952381" progId="Equation.3">
              <p:embed/>
            </p:oleObj>
          </a:graphicData>
        </a:graphic>
      </p:graphicFrame>
      <p:sp>
        <p:nvSpPr>
          <p:cNvPr id="27" name="Down Arrow 26"/>
          <p:cNvSpPr>
            <a:spLocks noChangeArrowheads="1"/>
          </p:cNvSpPr>
          <p:nvPr/>
        </p:nvSpPr>
        <p:spPr bwMode="auto">
          <a:xfrm>
            <a:off x="3530600" y="5359400"/>
            <a:ext cx="201613" cy="490538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F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28" name="Down Arrow 27"/>
          <p:cNvSpPr>
            <a:spLocks noChangeArrowheads="1"/>
          </p:cNvSpPr>
          <p:nvPr/>
        </p:nvSpPr>
        <p:spPr bwMode="auto">
          <a:xfrm>
            <a:off x="5356225" y="5348288"/>
            <a:ext cx="201613" cy="490537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66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29" name="Down Arrow 28"/>
          <p:cNvSpPr>
            <a:spLocks noChangeArrowheads="1"/>
          </p:cNvSpPr>
          <p:nvPr/>
        </p:nvSpPr>
        <p:spPr bwMode="auto">
          <a:xfrm>
            <a:off x="6797675" y="5359400"/>
            <a:ext cx="200025" cy="490538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80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775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Chalkboard"/>
              </a:rPr>
              <a:t>Multiply a </a:t>
            </a:r>
            <a:r>
              <a:rPr lang="en-US" dirty="0" smtClean="0">
                <a:solidFill>
                  <a:srgbClr val="0000FF"/>
                </a:solidFill>
                <a:latin typeface="Chalkboard"/>
              </a:rPr>
              <a:t>Binomial </a:t>
            </a:r>
            <a:r>
              <a:rPr lang="en-US" dirty="0" smtClean="0">
                <a:solidFill>
                  <a:srgbClr val="000000"/>
                </a:solidFill>
                <a:latin typeface="Chalkboard"/>
              </a:rPr>
              <a:t>by a</a:t>
            </a:r>
            <a:r>
              <a:rPr lang="en-US" dirty="0" smtClean="0">
                <a:latin typeface="Chalkboard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halkboard"/>
              </a:rPr>
              <a:t>Binomial</a:t>
            </a:r>
            <a:endParaRPr lang="en-US" dirty="0">
              <a:solidFill>
                <a:srgbClr val="0000FF"/>
              </a:solidFill>
              <a:latin typeface="Chalkboard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278063" y="3230563"/>
          <a:ext cx="4494212" cy="817562"/>
        </p:xfrm>
        <a:graphic>
          <a:graphicData uri="http://schemas.openxmlformats.org/presentationml/2006/ole">
            <p:oleObj spid="_x0000_s16386" name="Equation" r:id="rId3" imgW="8380952" imgH="1523810" progId="Equation.3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625975"/>
            <a:ext cx="2411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Hobo Std Medium" charset="0"/>
              </a:rPr>
              <a:t>binomial</a:t>
            </a:r>
          </a:p>
        </p:txBody>
      </p:sp>
      <p:sp>
        <p:nvSpPr>
          <p:cNvPr id="8" name="Bent Arrow 7"/>
          <p:cNvSpPr>
            <a:spLocks/>
          </p:cNvSpPr>
          <p:nvPr/>
        </p:nvSpPr>
        <p:spPr bwMode="auto">
          <a:xfrm>
            <a:off x="685800" y="3432175"/>
            <a:ext cx="822325" cy="1193800"/>
          </a:xfrm>
          <a:custGeom>
            <a:avLst/>
            <a:gdLst>
              <a:gd name="T0" fmla="*/ 0 w 822325"/>
              <a:gd name="T1" fmla="*/ 1193800 h 1193800"/>
              <a:gd name="T2" fmla="*/ 0 w 822325"/>
              <a:gd name="T3" fmla="*/ 462558 h 1193800"/>
              <a:gd name="T4" fmla="*/ 359767 w 822325"/>
              <a:gd name="T5" fmla="*/ 102791 h 1193800"/>
              <a:gd name="T6" fmla="*/ 616744 w 822325"/>
              <a:gd name="T7" fmla="*/ 102791 h 1193800"/>
              <a:gd name="T8" fmla="*/ 616744 w 822325"/>
              <a:gd name="T9" fmla="*/ 0 h 1193800"/>
              <a:gd name="T10" fmla="*/ 822325 w 822325"/>
              <a:gd name="T11" fmla="*/ 205581 h 1193800"/>
              <a:gd name="T12" fmla="*/ 616744 w 822325"/>
              <a:gd name="T13" fmla="*/ 411163 h 1193800"/>
              <a:gd name="T14" fmla="*/ 616744 w 822325"/>
              <a:gd name="T15" fmla="*/ 308372 h 1193800"/>
              <a:gd name="T16" fmla="*/ 359767 w 822325"/>
              <a:gd name="T17" fmla="*/ 308372 h 1193800"/>
              <a:gd name="T18" fmla="*/ 205581 w 822325"/>
              <a:gd name="T19" fmla="*/ 462558 h 1193800"/>
              <a:gd name="T20" fmla="*/ 205581 w 822325"/>
              <a:gd name="T21" fmla="*/ 1193800 h 1193800"/>
              <a:gd name="T22" fmla="*/ 0 w 822325"/>
              <a:gd name="T23" fmla="*/ 1193800 h 11938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325" h="1193800">
                <a:moveTo>
                  <a:pt x="0" y="1193800"/>
                </a:moveTo>
                <a:lnTo>
                  <a:pt x="0" y="462558"/>
                </a:lnTo>
                <a:cubicBezTo>
                  <a:pt x="0" y="263864"/>
                  <a:pt x="161073" y="102791"/>
                  <a:pt x="359767" y="102791"/>
                </a:cubicBezTo>
                <a:lnTo>
                  <a:pt x="616744" y="102791"/>
                </a:lnTo>
                <a:lnTo>
                  <a:pt x="616744" y="0"/>
                </a:lnTo>
                <a:lnTo>
                  <a:pt x="822325" y="205581"/>
                </a:lnTo>
                <a:lnTo>
                  <a:pt x="616744" y="411163"/>
                </a:lnTo>
                <a:lnTo>
                  <a:pt x="616744" y="308372"/>
                </a:lnTo>
                <a:lnTo>
                  <a:pt x="359767" y="308372"/>
                </a:lnTo>
                <a:cubicBezTo>
                  <a:pt x="274612" y="308372"/>
                  <a:pt x="205581" y="377403"/>
                  <a:pt x="205581" y="462558"/>
                </a:cubicBezTo>
                <a:lnTo>
                  <a:pt x="205581" y="1193800"/>
                </a:lnTo>
                <a:lnTo>
                  <a:pt x="0" y="119380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69100" y="2217738"/>
            <a:ext cx="2044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Hobo Std Medium" charset="0"/>
              </a:rPr>
              <a:t>binomial</a:t>
            </a:r>
          </a:p>
        </p:txBody>
      </p:sp>
      <p:sp>
        <p:nvSpPr>
          <p:cNvPr id="11" name="Bent Arrow 10"/>
          <p:cNvSpPr>
            <a:spLocks/>
          </p:cNvSpPr>
          <p:nvPr/>
        </p:nvSpPr>
        <p:spPr bwMode="auto">
          <a:xfrm rot="10800000">
            <a:off x="7477125" y="2801938"/>
            <a:ext cx="822325" cy="1116012"/>
          </a:xfrm>
          <a:custGeom>
            <a:avLst/>
            <a:gdLst>
              <a:gd name="T0" fmla="*/ 0 w 822325"/>
              <a:gd name="T1" fmla="*/ 1116012 h 1116012"/>
              <a:gd name="T2" fmla="*/ 0 w 822325"/>
              <a:gd name="T3" fmla="*/ 462558 h 1116012"/>
              <a:gd name="T4" fmla="*/ 359767 w 822325"/>
              <a:gd name="T5" fmla="*/ 102791 h 1116012"/>
              <a:gd name="T6" fmla="*/ 616744 w 822325"/>
              <a:gd name="T7" fmla="*/ 102791 h 1116012"/>
              <a:gd name="T8" fmla="*/ 616744 w 822325"/>
              <a:gd name="T9" fmla="*/ 0 h 1116012"/>
              <a:gd name="T10" fmla="*/ 822325 w 822325"/>
              <a:gd name="T11" fmla="*/ 205581 h 1116012"/>
              <a:gd name="T12" fmla="*/ 616744 w 822325"/>
              <a:gd name="T13" fmla="*/ 411163 h 1116012"/>
              <a:gd name="T14" fmla="*/ 616744 w 822325"/>
              <a:gd name="T15" fmla="*/ 308372 h 1116012"/>
              <a:gd name="T16" fmla="*/ 359767 w 822325"/>
              <a:gd name="T17" fmla="*/ 308372 h 1116012"/>
              <a:gd name="T18" fmla="*/ 205581 w 822325"/>
              <a:gd name="T19" fmla="*/ 462558 h 1116012"/>
              <a:gd name="T20" fmla="*/ 205581 w 822325"/>
              <a:gd name="T21" fmla="*/ 1116012 h 1116012"/>
              <a:gd name="T22" fmla="*/ 0 w 822325"/>
              <a:gd name="T23" fmla="*/ 1116012 h 11160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325" h="1116012">
                <a:moveTo>
                  <a:pt x="0" y="1116012"/>
                </a:moveTo>
                <a:lnTo>
                  <a:pt x="0" y="462558"/>
                </a:lnTo>
                <a:cubicBezTo>
                  <a:pt x="0" y="263864"/>
                  <a:pt x="161073" y="102791"/>
                  <a:pt x="359767" y="102791"/>
                </a:cubicBezTo>
                <a:lnTo>
                  <a:pt x="616744" y="102791"/>
                </a:lnTo>
                <a:lnTo>
                  <a:pt x="616744" y="0"/>
                </a:lnTo>
                <a:lnTo>
                  <a:pt x="822325" y="205581"/>
                </a:lnTo>
                <a:lnTo>
                  <a:pt x="616744" y="411163"/>
                </a:lnTo>
                <a:lnTo>
                  <a:pt x="616744" y="308372"/>
                </a:lnTo>
                <a:lnTo>
                  <a:pt x="359767" y="308372"/>
                </a:lnTo>
                <a:cubicBezTo>
                  <a:pt x="274612" y="308372"/>
                  <a:pt x="205581" y="377403"/>
                  <a:pt x="205581" y="462558"/>
                </a:cubicBezTo>
                <a:lnTo>
                  <a:pt x="205581" y="1116012"/>
                </a:lnTo>
                <a:lnTo>
                  <a:pt x="0" y="1116012"/>
                </a:lnTo>
                <a:close/>
              </a:path>
            </a:pathLst>
          </a:custGeom>
          <a:solidFill>
            <a:srgbClr val="0080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8"/>
          <p:cNvSpPr txBox="1">
            <a:spLocks noChangeArrowheads="1"/>
          </p:cNvSpPr>
          <p:nvPr/>
        </p:nvSpPr>
        <p:spPr bwMode="auto">
          <a:xfrm>
            <a:off x="1165225" y="712788"/>
            <a:ext cx="6872288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solidFill>
                  <a:srgbClr val="FF6600"/>
                </a:solidFill>
                <a:latin typeface="Hobo Std" charset="0"/>
              </a:rPr>
              <a:t>Rule: FOIL!</a:t>
            </a:r>
          </a:p>
          <a:p>
            <a:pPr algn="ctr" eaLnBrk="1" hangingPunct="1"/>
            <a:r>
              <a:rPr lang="en-US" altLang="en-US" sz="3200">
                <a:solidFill>
                  <a:srgbClr val="FF0000"/>
                </a:solidFill>
                <a:latin typeface="Hobo Std" charset="0"/>
              </a:rPr>
              <a:t>First</a:t>
            </a:r>
            <a:r>
              <a:rPr lang="en-US" altLang="en-US" sz="3200">
                <a:solidFill>
                  <a:srgbClr val="0000FF"/>
                </a:solidFill>
                <a:latin typeface="Hobo Std" charset="0"/>
              </a:rPr>
              <a:t>, Outside, </a:t>
            </a:r>
            <a:r>
              <a:rPr lang="en-US" altLang="en-US" sz="3200">
                <a:solidFill>
                  <a:srgbClr val="FFFF00"/>
                </a:solidFill>
                <a:latin typeface="Hobo Std" charset="0"/>
              </a:rPr>
              <a:t>Inside</a:t>
            </a:r>
            <a:r>
              <a:rPr lang="en-US" altLang="en-US" sz="3200">
                <a:solidFill>
                  <a:srgbClr val="0000FF"/>
                </a:solidFill>
                <a:latin typeface="Hobo Std" charset="0"/>
              </a:rPr>
              <a:t>, </a:t>
            </a:r>
            <a:r>
              <a:rPr lang="en-US" altLang="en-US" sz="3200">
                <a:solidFill>
                  <a:srgbClr val="008000"/>
                </a:solidFill>
                <a:latin typeface="Hobo Std" charset="0"/>
              </a:rPr>
              <a:t>Last</a:t>
            </a:r>
          </a:p>
          <a:p>
            <a:pPr algn="ctr" eaLnBrk="1" hangingPunct="1"/>
            <a:endParaRPr lang="en-US" altLang="en-US" sz="4000">
              <a:solidFill>
                <a:srgbClr val="FF6600"/>
              </a:solidFill>
              <a:latin typeface="Hobo Std" charset="0"/>
            </a:endParaRPr>
          </a:p>
          <a:p>
            <a:pPr algn="ctr" eaLnBrk="1" hangingPunct="1"/>
            <a:endParaRPr lang="en-US" altLang="en-US" sz="4000">
              <a:solidFill>
                <a:srgbClr val="FF6600"/>
              </a:solidFill>
              <a:latin typeface="Hobo Std" charset="0"/>
            </a:endParaRP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151063" y="5033963"/>
          <a:ext cx="730250" cy="730250"/>
        </p:xfrm>
        <a:graphic>
          <a:graphicData uri="http://schemas.openxmlformats.org/presentationml/2006/ole">
            <p:oleObj spid="_x0000_s17410" name="Equation" r:id="rId3" imgW="8253968" imgH="8253968" progId="Equation.3">
              <p:embed/>
            </p:oleObj>
          </a:graphicData>
        </a:graphic>
      </p:graphicFrame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4600575" y="5189538"/>
          <a:ext cx="1181100" cy="561975"/>
        </p:xfrm>
        <a:graphic>
          <a:graphicData uri="http://schemas.openxmlformats.org/presentationml/2006/ole">
            <p:oleObj spid="_x0000_s17411" name="Equation" r:id="rId4" imgW="8266667" imgH="3936508" progId="Equation.3">
              <p:embed/>
            </p:oleObj>
          </a:graphicData>
        </a:graphic>
      </p:graphicFrame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6254750" y="5189538"/>
          <a:ext cx="1182688" cy="561975"/>
        </p:xfrm>
        <a:graphic>
          <a:graphicData uri="http://schemas.openxmlformats.org/presentationml/2006/ole">
            <p:oleObj spid="_x0000_s17412" name="Equation" r:id="rId5" imgW="8266667" imgH="3936508" progId="Equation.3">
              <p:embed/>
            </p:oleObj>
          </a:graphicData>
        </a:graphic>
      </p:graphicFrame>
      <p:sp>
        <p:nvSpPr>
          <p:cNvPr id="27" name="Down Arrow 26"/>
          <p:cNvSpPr>
            <a:spLocks noChangeArrowheads="1"/>
          </p:cNvSpPr>
          <p:nvPr/>
        </p:nvSpPr>
        <p:spPr bwMode="auto">
          <a:xfrm>
            <a:off x="2314575" y="4543425"/>
            <a:ext cx="201613" cy="490538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00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28" name="Down Arrow 27"/>
          <p:cNvSpPr>
            <a:spLocks noChangeArrowheads="1"/>
          </p:cNvSpPr>
          <p:nvPr/>
        </p:nvSpPr>
        <p:spPr bwMode="auto">
          <a:xfrm>
            <a:off x="3633788" y="4543425"/>
            <a:ext cx="201612" cy="490538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0000FF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29" name="Down Arrow 28"/>
          <p:cNvSpPr>
            <a:spLocks noChangeArrowheads="1"/>
          </p:cNvSpPr>
          <p:nvPr/>
        </p:nvSpPr>
        <p:spPr bwMode="auto">
          <a:xfrm>
            <a:off x="6697663" y="4543425"/>
            <a:ext cx="200025" cy="490538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80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graphicFrame>
        <p:nvGraphicFramePr>
          <p:cNvPr id="17416" name="Object 5"/>
          <p:cNvGraphicFramePr>
            <a:graphicFrameLocks noChangeAspect="1"/>
          </p:cNvGraphicFramePr>
          <p:nvPr/>
        </p:nvGraphicFramePr>
        <p:xfrm>
          <a:off x="2151063" y="2822575"/>
          <a:ext cx="4494212" cy="817563"/>
        </p:xfrm>
        <a:graphic>
          <a:graphicData uri="http://schemas.openxmlformats.org/presentationml/2006/ole">
            <p:oleObj spid="_x0000_s17416" name="Equation" r:id="rId6" imgW="8380952" imgH="1523810" progId="Equation.3">
              <p:embed/>
            </p:oleObj>
          </a:graphicData>
        </a:graphic>
      </p:graphicFrame>
      <p:sp>
        <p:nvSpPr>
          <p:cNvPr id="15" name="Block Arc 14"/>
          <p:cNvSpPr>
            <a:spLocks/>
          </p:cNvSpPr>
          <p:nvPr/>
        </p:nvSpPr>
        <p:spPr bwMode="auto">
          <a:xfrm>
            <a:off x="2682875" y="2376488"/>
            <a:ext cx="2306638" cy="890587"/>
          </a:xfrm>
          <a:custGeom>
            <a:avLst/>
            <a:gdLst>
              <a:gd name="T0" fmla="*/ 0 w 2306638"/>
              <a:gd name="T1" fmla="*/ 445294 h 890587"/>
              <a:gd name="T2" fmla="*/ 1153319 w 2306638"/>
              <a:gd name="T3" fmla="*/ 0 h 890587"/>
              <a:gd name="T4" fmla="*/ 2306638 w 2306638"/>
              <a:gd name="T5" fmla="*/ 445294 h 890587"/>
              <a:gd name="T6" fmla="*/ 2083991 w 2306638"/>
              <a:gd name="T7" fmla="*/ 445294 h 890587"/>
              <a:gd name="T8" fmla="*/ 1153319 w 2306638"/>
              <a:gd name="T9" fmla="*/ 222647 h 890587"/>
              <a:gd name="T10" fmla="*/ 222647 w 2306638"/>
              <a:gd name="T11" fmla="*/ 445294 h 890587"/>
              <a:gd name="T12" fmla="*/ 0 w 2306638"/>
              <a:gd name="T13" fmla="*/ 445294 h 890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06638" h="890587">
                <a:moveTo>
                  <a:pt x="0" y="445294"/>
                </a:moveTo>
                <a:cubicBezTo>
                  <a:pt x="0" y="199365"/>
                  <a:pt x="516359" y="0"/>
                  <a:pt x="1153319" y="0"/>
                </a:cubicBezTo>
                <a:cubicBezTo>
                  <a:pt x="1790279" y="0"/>
                  <a:pt x="2306638" y="199365"/>
                  <a:pt x="2306638" y="445294"/>
                </a:cubicBezTo>
                <a:lnTo>
                  <a:pt x="2083991" y="445294"/>
                </a:lnTo>
                <a:cubicBezTo>
                  <a:pt x="2083991" y="322329"/>
                  <a:pt x="1667315" y="222647"/>
                  <a:pt x="1153319" y="222647"/>
                </a:cubicBezTo>
                <a:cubicBezTo>
                  <a:pt x="639323" y="222647"/>
                  <a:pt x="222647" y="322329"/>
                  <a:pt x="222647" y="445294"/>
                </a:cubicBezTo>
                <a:lnTo>
                  <a:pt x="0" y="445294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16" name="Block Arc 15"/>
          <p:cNvSpPr>
            <a:spLocks/>
          </p:cNvSpPr>
          <p:nvPr/>
        </p:nvSpPr>
        <p:spPr bwMode="auto">
          <a:xfrm>
            <a:off x="3835400" y="2376488"/>
            <a:ext cx="2306638" cy="890587"/>
          </a:xfrm>
          <a:custGeom>
            <a:avLst/>
            <a:gdLst>
              <a:gd name="T0" fmla="*/ 0 w 2306638"/>
              <a:gd name="T1" fmla="*/ 445294 h 890587"/>
              <a:gd name="T2" fmla="*/ 1153319 w 2306638"/>
              <a:gd name="T3" fmla="*/ 0 h 890587"/>
              <a:gd name="T4" fmla="*/ 2306638 w 2306638"/>
              <a:gd name="T5" fmla="*/ 445294 h 890587"/>
              <a:gd name="T6" fmla="*/ 2083991 w 2306638"/>
              <a:gd name="T7" fmla="*/ 445294 h 890587"/>
              <a:gd name="T8" fmla="*/ 1153319 w 2306638"/>
              <a:gd name="T9" fmla="*/ 222647 h 890587"/>
              <a:gd name="T10" fmla="*/ 222647 w 2306638"/>
              <a:gd name="T11" fmla="*/ 445294 h 890587"/>
              <a:gd name="T12" fmla="*/ 0 w 2306638"/>
              <a:gd name="T13" fmla="*/ 445294 h 890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06638" h="890587">
                <a:moveTo>
                  <a:pt x="0" y="445294"/>
                </a:moveTo>
                <a:cubicBezTo>
                  <a:pt x="0" y="199365"/>
                  <a:pt x="516359" y="0"/>
                  <a:pt x="1153319" y="0"/>
                </a:cubicBezTo>
                <a:cubicBezTo>
                  <a:pt x="1790279" y="0"/>
                  <a:pt x="2306638" y="199365"/>
                  <a:pt x="2306638" y="445294"/>
                </a:cubicBezTo>
                <a:lnTo>
                  <a:pt x="2083991" y="445294"/>
                </a:lnTo>
                <a:cubicBezTo>
                  <a:pt x="2083991" y="322329"/>
                  <a:pt x="1667315" y="222647"/>
                  <a:pt x="1153319" y="222647"/>
                </a:cubicBezTo>
                <a:cubicBezTo>
                  <a:pt x="639323" y="222647"/>
                  <a:pt x="222647" y="322329"/>
                  <a:pt x="222647" y="445294"/>
                </a:cubicBezTo>
                <a:lnTo>
                  <a:pt x="0" y="445294"/>
                </a:lnTo>
                <a:close/>
              </a:path>
            </a:pathLst>
          </a:custGeom>
          <a:solidFill>
            <a:srgbClr val="0080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17" name="Block Arc 16"/>
          <p:cNvSpPr>
            <a:spLocks/>
          </p:cNvSpPr>
          <p:nvPr/>
        </p:nvSpPr>
        <p:spPr bwMode="auto">
          <a:xfrm rot="10800000">
            <a:off x="2682875" y="3267075"/>
            <a:ext cx="3459163" cy="973138"/>
          </a:xfrm>
          <a:custGeom>
            <a:avLst/>
            <a:gdLst>
              <a:gd name="T0" fmla="*/ 4626 w 3459163"/>
              <a:gd name="T1" fmla="*/ 451005 h 973138"/>
              <a:gd name="T2" fmla="*/ 1734597 w 3459163"/>
              <a:gd name="T3" fmla="*/ 2 h 973138"/>
              <a:gd name="T4" fmla="*/ 3459164 w 3459163"/>
              <a:gd name="T5" fmla="*/ 486569 h 973138"/>
              <a:gd name="T6" fmla="*/ 3215879 w 3459163"/>
              <a:gd name="T7" fmla="*/ 486569 h 973138"/>
              <a:gd name="T8" fmla="*/ 1732090 w 3459163"/>
              <a:gd name="T9" fmla="*/ 243284 h 973138"/>
              <a:gd name="T10" fmla="*/ 254937 w 3459163"/>
              <a:gd name="T11" fmla="*/ 456166 h 973138"/>
              <a:gd name="T12" fmla="*/ 4626 w 3459163"/>
              <a:gd name="T13" fmla="*/ 451005 h 973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459163" h="973138">
                <a:moveTo>
                  <a:pt x="4626" y="451005"/>
                </a:moveTo>
                <a:cubicBezTo>
                  <a:pt x="71001" y="196219"/>
                  <a:pt x="826496" y="-739"/>
                  <a:pt x="1734597" y="2"/>
                </a:cubicBezTo>
                <a:cubicBezTo>
                  <a:pt x="2687857" y="780"/>
                  <a:pt x="3459165" y="218395"/>
                  <a:pt x="3459164" y="486569"/>
                </a:cubicBezTo>
                <a:lnTo>
                  <a:pt x="3215879" y="486569"/>
                </a:lnTo>
                <a:cubicBezTo>
                  <a:pt x="3215879" y="352367"/>
                  <a:pt x="2551969" y="243511"/>
                  <a:pt x="1732090" y="243284"/>
                </a:cubicBezTo>
                <a:cubicBezTo>
                  <a:pt x="982094" y="243077"/>
                  <a:pt x="348662" y="334365"/>
                  <a:pt x="254937" y="456166"/>
                </a:cubicBezTo>
                <a:lnTo>
                  <a:pt x="4626" y="451005"/>
                </a:lnTo>
                <a:close/>
              </a:path>
            </a:pathLst>
          </a:custGeom>
          <a:solidFill>
            <a:srgbClr val="0000FF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18" name="Block Arc 17"/>
          <p:cNvSpPr>
            <a:spLocks/>
          </p:cNvSpPr>
          <p:nvPr/>
        </p:nvSpPr>
        <p:spPr bwMode="auto">
          <a:xfrm rot="10800000">
            <a:off x="3962400" y="3200400"/>
            <a:ext cx="896938" cy="639763"/>
          </a:xfrm>
          <a:custGeom>
            <a:avLst/>
            <a:gdLst>
              <a:gd name="T0" fmla="*/ 187 w 896938"/>
              <a:gd name="T1" fmla="*/ 310639 h 639763"/>
              <a:gd name="T2" fmla="*/ 451766 w 896938"/>
              <a:gd name="T3" fmla="*/ 8 h 639763"/>
              <a:gd name="T4" fmla="*/ 896938 w 896938"/>
              <a:gd name="T5" fmla="*/ 319881 h 639763"/>
              <a:gd name="T6" fmla="*/ 736997 w 896938"/>
              <a:gd name="T7" fmla="*/ 319882 h 639763"/>
              <a:gd name="T8" fmla="*/ 450118 w 896938"/>
              <a:gd name="T9" fmla="*/ 159944 h 639763"/>
              <a:gd name="T10" fmla="*/ 160141 w 896938"/>
              <a:gd name="T11" fmla="*/ 313938 h 639763"/>
              <a:gd name="T12" fmla="*/ 187 w 896938"/>
              <a:gd name="T13" fmla="*/ 310639 h 6397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96938" h="639763">
                <a:moveTo>
                  <a:pt x="187" y="310639"/>
                </a:moveTo>
                <a:cubicBezTo>
                  <a:pt x="7235" y="136731"/>
                  <a:pt x="207855" y="-1271"/>
                  <a:pt x="451766" y="8"/>
                </a:cubicBezTo>
                <a:cubicBezTo>
                  <a:pt x="698155" y="1300"/>
                  <a:pt x="896938" y="144133"/>
                  <a:pt x="896938" y="319881"/>
                </a:cubicBezTo>
                <a:lnTo>
                  <a:pt x="736997" y="319882"/>
                </a:lnTo>
                <a:cubicBezTo>
                  <a:pt x="736997" y="231906"/>
                  <a:pt x="608821" y="160446"/>
                  <a:pt x="450118" y="159944"/>
                </a:cubicBezTo>
                <a:cubicBezTo>
                  <a:pt x="294304" y="159450"/>
                  <a:pt x="165932" y="227623"/>
                  <a:pt x="160141" y="313938"/>
                </a:cubicBezTo>
                <a:lnTo>
                  <a:pt x="187" y="310639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3016250" y="5187950"/>
          <a:ext cx="1236663" cy="563563"/>
        </p:xfrm>
        <a:graphic>
          <a:graphicData uri="http://schemas.openxmlformats.org/presentationml/2006/ole">
            <p:oleObj spid="_x0000_s17421" name="Equation" r:id="rId7" imgW="8380952" imgH="3809524" progId="Equation.3">
              <p:embed/>
            </p:oleObj>
          </a:graphicData>
        </a:graphic>
      </p:graphicFrame>
      <p:sp>
        <p:nvSpPr>
          <p:cNvPr id="20" name="Down Arrow 19"/>
          <p:cNvSpPr>
            <a:spLocks noChangeArrowheads="1"/>
          </p:cNvSpPr>
          <p:nvPr/>
        </p:nvSpPr>
        <p:spPr bwMode="auto">
          <a:xfrm>
            <a:off x="4989513" y="4543425"/>
            <a:ext cx="201612" cy="490538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F00"/>
          </a:solidFill>
          <a:ln w="12700">
            <a:solidFill>
              <a:srgbClr val="287A9E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2447925" y="5718175"/>
          <a:ext cx="4630738" cy="885825"/>
        </p:xfrm>
        <a:graphic>
          <a:graphicData uri="http://schemas.openxmlformats.org/presentationml/2006/ole">
            <p:oleObj spid="_x0000_s17423" name="Equation" r:id="rId8" imgW="8634921" imgH="1650794" progId="Equation.3">
              <p:embed/>
            </p:oleObj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33363" y="5033963"/>
            <a:ext cx="2019300" cy="1824037"/>
            <a:chOff x="233257" y="5033587"/>
            <a:chExt cx="2018612" cy="1824413"/>
          </a:xfrm>
        </p:grpSpPr>
        <p:sp>
          <p:nvSpPr>
            <p:cNvPr id="30" name="12-Point Star 29"/>
            <p:cNvSpPr>
              <a:spLocks/>
            </p:cNvSpPr>
            <p:nvPr/>
          </p:nvSpPr>
          <p:spPr bwMode="auto">
            <a:xfrm>
              <a:off x="233257" y="5033587"/>
              <a:ext cx="2018612" cy="1824413"/>
            </a:xfrm>
            <a:custGeom>
              <a:avLst/>
              <a:gdLst>
                <a:gd name="T0" fmla="*/ 0 w 2018612"/>
                <a:gd name="T1" fmla="*/ 912207 h 1824413"/>
                <a:gd name="T2" fmla="*/ 278120 w 2018612"/>
                <a:gd name="T3" fmla="*/ 735134 h 1824413"/>
                <a:gd name="T4" fmla="*/ 135221 w 2018612"/>
                <a:gd name="T5" fmla="*/ 456103 h 1824413"/>
                <a:gd name="T6" fmla="*/ 474041 w 2018612"/>
                <a:gd name="T7" fmla="*/ 428436 h 1824413"/>
                <a:gd name="T8" fmla="*/ 504653 w 2018612"/>
                <a:gd name="T9" fmla="*/ 122212 h 1824413"/>
                <a:gd name="T10" fmla="*/ 813385 w 2018612"/>
                <a:gd name="T11" fmla="*/ 251364 h 1824413"/>
                <a:gd name="T12" fmla="*/ 1009306 w 2018612"/>
                <a:gd name="T13" fmla="*/ 0 h 1824413"/>
                <a:gd name="T14" fmla="*/ 1205227 w 2018612"/>
                <a:gd name="T15" fmla="*/ 251364 h 1824413"/>
                <a:gd name="T16" fmla="*/ 1513959 w 2018612"/>
                <a:gd name="T17" fmla="*/ 122212 h 1824413"/>
                <a:gd name="T18" fmla="*/ 1544571 w 2018612"/>
                <a:gd name="T19" fmla="*/ 428436 h 1824413"/>
                <a:gd name="T20" fmla="*/ 1883391 w 2018612"/>
                <a:gd name="T21" fmla="*/ 456103 h 1824413"/>
                <a:gd name="T22" fmla="*/ 1740492 w 2018612"/>
                <a:gd name="T23" fmla="*/ 735134 h 1824413"/>
                <a:gd name="T24" fmla="*/ 2018612 w 2018612"/>
                <a:gd name="T25" fmla="*/ 912207 h 1824413"/>
                <a:gd name="T26" fmla="*/ 1740492 w 2018612"/>
                <a:gd name="T27" fmla="*/ 1089279 h 1824413"/>
                <a:gd name="T28" fmla="*/ 1883391 w 2018612"/>
                <a:gd name="T29" fmla="*/ 1368310 h 1824413"/>
                <a:gd name="T30" fmla="*/ 1544571 w 2018612"/>
                <a:gd name="T31" fmla="*/ 1395977 h 1824413"/>
                <a:gd name="T32" fmla="*/ 1513959 w 2018612"/>
                <a:gd name="T33" fmla="*/ 1702201 h 1824413"/>
                <a:gd name="T34" fmla="*/ 1205227 w 2018612"/>
                <a:gd name="T35" fmla="*/ 1573049 h 1824413"/>
                <a:gd name="T36" fmla="*/ 1009306 w 2018612"/>
                <a:gd name="T37" fmla="*/ 1824413 h 1824413"/>
                <a:gd name="T38" fmla="*/ 813385 w 2018612"/>
                <a:gd name="T39" fmla="*/ 1573049 h 1824413"/>
                <a:gd name="T40" fmla="*/ 504653 w 2018612"/>
                <a:gd name="T41" fmla="*/ 1702201 h 1824413"/>
                <a:gd name="T42" fmla="*/ 474041 w 2018612"/>
                <a:gd name="T43" fmla="*/ 1395977 h 1824413"/>
                <a:gd name="T44" fmla="*/ 135221 w 2018612"/>
                <a:gd name="T45" fmla="*/ 1368310 h 1824413"/>
                <a:gd name="T46" fmla="*/ 278120 w 2018612"/>
                <a:gd name="T47" fmla="*/ 1089279 h 1824413"/>
                <a:gd name="T48" fmla="*/ 0 w 2018612"/>
                <a:gd name="T49" fmla="*/ 912207 h 18244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18612" h="1824413">
                  <a:moveTo>
                    <a:pt x="0" y="912207"/>
                  </a:moveTo>
                  <a:lnTo>
                    <a:pt x="278120" y="735134"/>
                  </a:lnTo>
                  <a:lnTo>
                    <a:pt x="135221" y="456103"/>
                  </a:lnTo>
                  <a:lnTo>
                    <a:pt x="474041" y="428436"/>
                  </a:lnTo>
                  <a:lnTo>
                    <a:pt x="504653" y="122212"/>
                  </a:lnTo>
                  <a:lnTo>
                    <a:pt x="813385" y="251364"/>
                  </a:lnTo>
                  <a:lnTo>
                    <a:pt x="1009306" y="0"/>
                  </a:lnTo>
                  <a:lnTo>
                    <a:pt x="1205227" y="251364"/>
                  </a:lnTo>
                  <a:lnTo>
                    <a:pt x="1513959" y="122212"/>
                  </a:lnTo>
                  <a:lnTo>
                    <a:pt x="1544571" y="428436"/>
                  </a:lnTo>
                  <a:lnTo>
                    <a:pt x="1883391" y="456103"/>
                  </a:lnTo>
                  <a:lnTo>
                    <a:pt x="1740492" y="735134"/>
                  </a:lnTo>
                  <a:lnTo>
                    <a:pt x="2018612" y="912207"/>
                  </a:lnTo>
                  <a:lnTo>
                    <a:pt x="1740492" y="1089279"/>
                  </a:lnTo>
                  <a:lnTo>
                    <a:pt x="1883391" y="1368310"/>
                  </a:lnTo>
                  <a:lnTo>
                    <a:pt x="1544571" y="1395977"/>
                  </a:lnTo>
                  <a:lnTo>
                    <a:pt x="1513959" y="1702201"/>
                  </a:lnTo>
                  <a:lnTo>
                    <a:pt x="1205227" y="1573049"/>
                  </a:lnTo>
                  <a:lnTo>
                    <a:pt x="1009306" y="1824413"/>
                  </a:lnTo>
                  <a:lnTo>
                    <a:pt x="813385" y="1573049"/>
                  </a:lnTo>
                  <a:lnTo>
                    <a:pt x="504653" y="1702201"/>
                  </a:lnTo>
                  <a:lnTo>
                    <a:pt x="474041" y="1395977"/>
                  </a:lnTo>
                  <a:lnTo>
                    <a:pt x="135221" y="1368310"/>
                  </a:lnTo>
                  <a:lnTo>
                    <a:pt x="278120" y="1089279"/>
                  </a:lnTo>
                  <a:lnTo>
                    <a:pt x="0" y="912207"/>
                  </a:lnTo>
                  <a:close/>
                </a:path>
              </a:pathLst>
            </a:custGeom>
            <a:solidFill>
              <a:srgbClr val="FF6600"/>
            </a:solidFill>
            <a:ln w="12700" cap="flat" cmpd="sng">
              <a:solidFill>
                <a:srgbClr val="287A9E"/>
              </a:solidFill>
              <a:prstDash val="solid"/>
              <a:round/>
              <a:headEnd/>
              <a:tailEnd/>
            </a:ln>
            <a:effectLst>
              <a:outerShdw dist="25400" dir="5400000" sx="100999" sy="100999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26" name="TextBox 30"/>
            <p:cNvSpPr txBox="1">
              <a:spLocks noChangeArrowheads="1"/>
            </p:cNvSpPr>
            <p:nvPr/>
          </p:nvSpPr>
          <p:spPr bwMode="auto">
            <a:xfrm>
              <a:off x="614479" y="5429385"/>
              <a:ext cx="130341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2000" b="1">
                  <a:latin typeface="Chalkboard" charset="0"/>
                </a:rPr>
                <a:t>Combine like terms!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775"/>
            <a:ext cx="7772400" cy="1470025"/>
          </a:xfrm>
        </p:spPr>
        <p:txBody>
          <a:bodyPr/>
          <a:lstStyle/>
          <a:p>
            <a:pPr>
              <a:buClr>
                <a:srgbClr val="6FB7D7"/>
              </a:buClr>
            </a:pPr>
            <a:r>
              <a:rPr lang="en-US" altLang="en-US" smtClean="0">
                <a:solidFill>
                  <a:schemeClr val="tx1"/>
                </a:solidFill>
                <a:latin typeface="Chalkboard" charset="0"/>
                <a:ea typeface="ＭＳ Ｐゴシック" pitchFamily="34" charset="-128"/>
              </a:rPr>
              <a:t>Multiply Two </a:t>
            </a:r>
            <a:r>
              <a:rPr lang="en-US" altLang="en-US" smtClean="0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Polynomials </a:t>
            </a:r>
            <a:r>
              <a:rPr lang="en-US" altLang="en-US" smtClean="0">
                <a:solidFill>
                  <a:schemeClr val="tx1"/>
                </a:solidFill>
                <a:latin typeface="Chalkboard" charset="0"/>
                <a:ea typeface="ＭＳ Ｐゴシック" pitchFamily="34" charset="-128"/>
              </a:rPr>
              <a:t>Using the Box Method</a:t>
            </a:r>
            <a:endParaRPr lang="en-US" altLang="en-US" smtClean="0">
              <a:solidFill>
                <a:srgbClr val="0000FF"/>
              </a:solidFill>
              <a:latin typeface="Chalkboard" charset="0"/>
              <a:ea typeface="ＭＳ Ｐゴシック" pitchFamily="34" charset="-128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52513" y="3128963"/>
          <a:ext cx="6945312" cy="1022350"/>
        </p:xfrm>
        <a:graphic>
          <a:graphicData uri="http://schemas.openxmlformats.org/presentationml/2006/ole">
            <p:oleObj spid="_x0000_s18434" name="Equation" r:id="rId3" imgW="9066667" imgH="1333333" progId="Equation.3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625975"/>
            <a:ext cx="2411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Hobo Std Medium" charset="0"/>
              </a:rPr>
              <a:t>binomial</a:t>
            </a:r>
          </a:p>
        </p:txBody>
      </p:sp>
      <p:sp>
        <p:nvSpPr>
          <p:cNvPr id="8" name="Bent Arrow 7"/>
          <p:cNvSpPr>
            <a:spLocks/>
          </p:cNvSpPr>
          <p:nvPr/>
        </p:nvSpPr>
        <p:spPr bwMode="auto">
          <a:xfrm>
            <a:off x="304800" y="3321050"/>
            <a:ext cx="822325" cy="1193800"/>
          </a:xfrm>
          <a:custGeom>
            <a:avLst/>
            <a:gdLst>
              <a:gd name="T0" fmla="*/ 0 w 822325"/>
              <a:gd name="T1" fmla="*/ 1193800 h 1193800"/>
              <a:gd name="T2" fmla="*/ 0 w 822325"/>
              <a:gd name="T3" fmla="*/ 462558 h 1193800"/>
              <a:gd name="T4" fmla="*/ 359767 w 822325"/>
              <a:gd name="T5" fmla="*/ 102791 h 1193800"/>
              <a:gd name="T6" fmla="*/ 616744 w 822325"/>
              <a:gd name="T7" fmla="*/ 102791 h 1193800"/>
              <a:gd name="T8" fmla="*/ 616744 w 822325"/>
              <a:gd name="T9" fmla="*/ 0 h 1193800"/>
              <a:gd name="T10" fmla="*/ 822325 w 822325"/>
              <a:gd name="T11" fmla="*/ 205581 h 1193800"/>
              <a:gd name="T12" fmla="*/ 616744 w 822325"/>
              <a:gd name="T13" fmla="*/ 411163 h 1193800"/>
              <a:gd name="T14" fmla="*/ 616744 w 822325"/>
              <a:gd name="T15" fmla="*/ 308372 h 1193800"/>
              <a:gd name="T16" fmla="*/ 359767 w 822325"/>
              <a:gd name="T17" fmla="*/ 308372 h 1193800"/>
              <a:gd name="T18" fmla="*/ 205581 w 822325"/>
              <a:gd name="T19" fmla="*/ 462558 h 1193800"/>
              <a:gd name="T20" fmla="*/ 205581 w 822325"/>
              <a:gd name="T21" fmla="*/ 1193800 h 1193800"/>
              <a:gd name="T22" fmla="*/ 0 w 822325"/>
              <a:gd name="T23" fmla="*/ 1193800 h 11938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325" h="1193800">
                <a:moveTo>
                  <a:pt x="0" y="1193800"/>
                </a:moveTo>
                <a:lnTo>
                  <a:pt x="0" y="462558"/>
                </a:lnTo>
                <a:cubicBezTo>
                  <a:pt x="0" y="263864"/>
                  <a:pt x="161073" y="102791"/>
                  <a:pt x="359767" y="102791"/>
                </a:cubicBezTo>
                <a:lnTo>
                  <a:pt x="616744" y="102791"/>
                </a:lnTo>
                <a:lnTo>
                  <a:pt x="616744" y="0"/>
                </a:lnTo>
                <a:lnTo>
                  <a:pt x="822325" y="205581"/>
                </a:lnTo>
                <a:lnTo>
                  <a:pt x="616744" y="411163"/>
                </a:lnTo>
                <a:lnTo>
                  <a:pt x="616744" y="308372"/>
                </a:lnTo>
                <a:lnTo>
                  <a:pt x="359767" y="308372"/>
                </a:lnTo>
                <a:cubicBezTo>
                  <a:pt x="274612" y="308372"/>
                  <a:pt x="205581" y="377403"/>
                  <a:pt x="205581" y="462558"/>
                </a:cubicBezTo>
                <a:lnTo>
                  <a:pt x="205581" y="1193800"/>
                </a:lnTo>
                <a:lnTo>
                  <a:pt x="0" y="1193800"/>
                </a:lnTo>
                <a:close/>
              </a:path>
            </a:pathLst>
          </a:custGeom>
          <a:solidFill>
            <a:srgbClr val="FFFF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75475" y="21177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Hobo Std Medium" charset="0"/>
              </a:rPr>
              <a:t>trinomial</a:t>
            </a:r>
          </a:p>
        </p:txBody>
      </p:sp>
      <p:sp>
        <p:nvSpPr>
          <p:cNvPr id="11" name="Bent Arrow 10"/>
          <p:cNvSpPr>
            <a:spLocks/>
          </p:cNvSpPr>
          <p:nvPr/>
        </p:nvSpPr>
        <p:spPr bwMode="auto">
          <a:xfrm rot="10800000">
            <a:off x="7888288" y="2763838"/>
            <a:ext cx="822325" cy="1114425"/>
          </a:xfrm>
          <a:custGeom>
            <a:avLst/>
            <a:gdLst>
              <a:gd name="T0" fmla="*/ 0 w 822325"/>
              <a:gd name="T1" fmla="*/ 1114425 h 1114425"/>
              <a:gd name="T2" fmla="*/ 0 w 822325"/>
              <a:gd name="T3" fmla="*/ 462558 h 1114425"/>
              <a:gd name="T4" fmla="*/ 359767 w 822325"/>
              <a:gd name="T5" fmla="*/ 102791 h 1114425"/>
              <a:gd name="T6" fmla="*/ 616744 w 822325"/>
              <a:gd name="T7" fmla="*/ 102791 h 1114425"/>
              <a:gd name="T8" fmla="*/ 616744 w 822325"/>
              <a:gd name="T9" fmla="*/ 0 h 1114425"/>
              <a:gd name="T10" fmla="*/ 822325 w 822325"/>
              <a:gd name="T11" fmla="*/ 205581 h 1114425"/>
              <a:gd name="T12" fmla="*/ 616744 w 822325"/>
              <a:gd name="T13" fmla="*/ 411163 h 1114425"/>
              <a:gd name="T14" fmla="*/ 616744 w 822325"/>
              <a:gd name="T15" fmla="*/ 308372 h 1114425"/>
              <a:gd name="T16" fmla="*/ 359767 w 822325"/>
              <a:gd name="T17" fmla="*/ 308372 h 1114425"/>
              <a:gd name="T18" fmla="*/ 205581 w 822325"/>
              <a:gd name="T19" fmla="*/ 462558 h 1114425"/>
              <a:gd name="T20" fmla="*/ 205581 w 822325"/>
              <a:gd name="T21" fmla="*/ 1114425 h 1114425"/>
              <a:gd name="T22" fmla="*/ 0 w 822325"/>
              <a:gd name="T23" fmla="*/ 1114425 h 1114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325" h="1114425">
                <a:moveTo>
                  <a:pt x="0" y="1114425"/>
                </a:moveTo>
                <a:lnTo>
                  <a:pt x="0" y="462558"/>
                </a:lnTo>
                <a:cubicBezTo>
                  <a:pt x="0" y="263864"/>
                  <a:pt x="161073" y="102791"/>
                  <a:pt x="359767" y="102791"/>
                </a:cubicBezTo>
                <a:lnTo>
                  <a:pt x="616744" y="102791"/>
                </a:lnTo>
                <a:lnTo>
                  <a:pt x="616744" y="0"/>
                </a:lnTo>
                <a:lnTo>
                  <a:pt x="822325" y="205581"/>
                </a:lnTo>
                <a:lnTo>
                  <a:pt x="616744" y="411163"/>
                </a:lnTo>
                <a:lnTo>
                  <a:pt x="616744" y="308372"/>
                </a:lnTo>
                <a:lnTo>
                  <a:pt x="359767" y="308372"/>
                </a:lnTo>
                <a:cubicBezTo>
                  <a:pt x="274612" y="308372"/>
                  <a:pt x="205581" y="377403"/>
                  <a:pt x="205581" y="462558"/>
                </a:cubicBezTo>
                <a:lnTo>
                  <a:pt x="205581" y="1114425"/>
                </a:lnTo>
                <a:lnTo>
                  <a:pt x="0" y="1114425"/>
                </a:lnTo>
                <a:close/>
              </a:path>
            </a:pathLst>
          </a:custGeom>
          <a:solidFill>
            <a:srgbClr val="008000"/>
          </a:solidFill>
          <a:ln w="12700" cap="flat" cmpd="sng">
            <a:solidFill>
              <a:srgbClr val="287A9E"/>
            </a:solidFill>
            <a:prstDash val="solid"/>
            <a:round/>
            <a:headEnd/>
            <a:tailEnd/>
          </a:ln>
          <a:effectLst>
            <a:outerShdw dist="25400" dir="5400000" sx="100999" sy="100999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8"/>
          <p:cNvSpPr txBox="1">
            <a:spLocks noChangeArrowheads="1"/>
          </p:cNvSpPr>
          <p:nvPr/>
        </p:nvSpPr>
        <p:spPr bwMode="auto">
          <a:xfrm>
            <a:off x="614363" y="204788"/>
            <a:ext cx="7743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4000">
                <a:solidFill>
                  <a:srgbClr val="FF6600"/>
                </a:solidFill>
                <a:latin typeface="Hobo Std" charset="0"/>
              </a:rPr>
              <a:t>Rule: Box Method!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252663" y="5913438"/>
          <a:ext cx="5676900" cy="793750"/>
        </p:xfrm>
        <a:graphic>
          <a:graphicData uri="http://schemas.openxmlformats.org/presentationml/2006/ole">
            <p:oleObj spid="_x0000_s19458" name="Equation" r:id="rId3" imgW="8266667" imgH="1155556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657725" y="912813"/>
          <a:ext cx="3873500" cy="569912"/>
        </p:xfrm>
        <a:graphic>
          <a:graphicData uri="http://schemas.openxmlformats.org/presentationml/2006/ole">
            <p:oleObj spid="_x0000_s19459" name="Equation" r:id="rId4" imgW="9066667" imgH="1333333" progId="Equation.3">
              <p:embed/>
            </p:oleObj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524000" y="3457575"/>
          <a:ext cx="6370638" cy="1539876"/>
        </p:xfrm>
        <a:graphic>
          <a:graphicData uri="http://schemas.openxmlformats.org/drawingml/2006/table">
            <a:tbl>
              <a:tblPr/>
              <a:tblGrid>
                <a:gridCol w="2124075"/>
                <a:gridCol w="2124075"/>
                <a:gridCol w="2122488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2000" y="4267200"/>
            <a:ext cx="769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00FF"/>
                </a:solidFill>
              </a:rPr>
              <a:t>+2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66800" y="3429000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05000" y="2743200"/>
            <a:ext cx="1025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8000"/>
                </a:solidFill>
              </a:rPr>
              <a:t>  3x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343400" y="2743200"/>
            <a:ext cx="896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8000"/>
                </a:solidFill>
              </a:rPr>
              <a:t>-5x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553200" y="2743200"/>
            <a:ext cx="769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>
                <a:solidFill>
                  <a:srgbClr val="008000"/>
                </a:solidFill>
              </a:rPr>
              <a:t>+4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819400" y="26670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8000"/>
                </a:solidFill>
              </a:rPr>
              <a:t>2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068513" y="3536950"/>
          <a:ext cx="892175" cy="609600"/>
        </p:xfrm>
        <a:graphic>
          <a:graphicData uri="http://schemas.openxmlformats.org/presentationml/2006/ole">
            <p:oleObj spid="_x0000_s19480" name="Equation" r:id="rId5" imgW="8203175" imgH="5612698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2068513" y="4365625"/>
          <a:ext cx="892175" cy="609600"/>
        </p:xfrm>
        <a:graphic>
          <a:graphicData uri="http://schemas.openxmlformats.org/presentationml/2006/ole">
            <p:oleObj spid="_x0000_s19481" name="Equation" r:id="rId6" imgW="8203175" imgH="5612698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4179888" y="3581400"/>
          <a:ext cx="1220787" cy="609600"/>
        </p:xfrm>
        <a:graphic>
          <a:graphicData uri="http://schemas.openxmlformats.org/presentationml/2006/ole">
            <p:oleObj spid="_x0000_s19482" name="Equation" r:id="rId7" imgW="8253968" imgH="4126984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132263" y="4459288"/>
          <a:ext cx="1316037" cy="468312"/>
        </p:xfrm>
        <a:graphic>
          <a:graphicData uri="http://schemas.openxmlformats.org/presentationml/2006/ole">
            <p:oleObj spid="_x0000_s19483" name="Equation" r:id="rId8" imgW="8177778" imgH="2920635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6361113" y="3651250"/>
          <a:ext cx="1031875" cy="469900"/>
        </p:xfrm>
        <a:graphic>
          <a:graphicData uri="http://schemas.openxmlformats.org/presentationml/2006/ole">
            <p:oleObj spid="_x0000_s19484" name="Equation" r:id="rId9" imgW="8380952" imgH="3809524" progId="Equation.3">
              <p:embed/>
            </p:oleObj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6594475" y="4459288"/>
          <a:ext cx="704850" cy="468312"/>
        </p:xfrm>
        <a:graphic>
          <a:graphicData uri="http://schemas.openxmlformats.org/presentationml/2006/ole">
            <p:oleObj spid="_x0000_s19485" name="Equation" r:id="rId10" imgW="8190476" imgH="5460317" progId="Equation.3">
              <p:embed/>
            </p:oleObj>
          </a:graphicData>
        </a:graphic>
      </p:graphicFrame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9600" y="1219200"/>
            <a:ext cx="574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Hobo Std" charset="0"/>
              </a:rPr>
              <a:t>First polynomial on height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14363" y="1579563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8000"/>
                </a:solidFill>
                <a:latin typeface="Hobo Std" charset="0"/>
              </a:rPr>
              <a:t>Second polynomial on length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14363" y="1919288"/>
            <a:ext cx="5980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FFFF00"/>
                </a:solidFill>
                <a:latin typeface="Hobo Std" charset="0"/>
              </a:rPr>
              <a:t>Multiply terms, put product in each box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14363" y="2281238"/>
            <a:ext cx="29829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FF6600"/>
                </a:solidFill>
                <a:latin typeface="Hobo Std" charset="0"/>
              </a:rPr>
              <a:t>Combine like terms!</a:t>
            </a:r>
          </a:p>
        </p:txBody>
      </p:sp>
      <p:sp>
        <p:nvSpPr>
          <p:cNvPr id="40" name="Freeform 39"/>
          <p:cNvSpPr/>
          <p:nvPr/>
        </p:nvSpPr>
        <p:spPr>
          <a:xfrm>
            <a:off x="1655763" y="3306763"/>
            <a:ext cx="4437062" cy="1866900"/>
          </a:xfrm>
          <a:custGeom>
            <a:avLst/>
            <a:gdLst>
              <a:gd name="connsiteX0" fmla="*/ 283202 w 4436835"/>
              <a:gd name="connsiteY0" fmla="*/ 1224157 h 1867698"/>
              <a:gd name="connsiteX1" fmla="*/ 3836103 w 4436835"/>
              <a:gd name="connsiteY1" fmla="*/ 91526 h 1867698"/>
              <a:gd name="connsiteX2" fmla="*/ 3887595 w 4436835"/>
              <a:gd name="connsiteY2" fmla="*/ 675003 h 1867698"/>
              <a:gd name="connsiteX3" fmla="*/ 2360019 w 4436835"/>
              <a:gd name="connsiteY3" fmla="*/ 1258480 h 1867698"/>
              <a:gd name="connsiteX4" fmla="*/ 489168 w 4436835"/>
              <a:gd name="connsiteY4" fmla="*/ 1824795 h 1867698"/>
              <a:gd name="connsiteX5" fmla="*/ 25746 w 4436835"/>
              <a:gd name="connsiteY5" fmla="*/ 1515896 h 1867698"/>
              <a:gd name="connsiteX6" fmla="*/ 334694 w 4436835"/>
              <a:gd name="connsiteY6" fmla="*/ 1189835 h 1867698"/>
              <a:gd name="connsiteX7" fmla="*/ 334694 w 4436835"/>
              <a:gd name="connsiteY7" fmla="*/ 1189835 h 1867698"/>
              <a:gd name="connsiteX8" fmla="*/ 334694 w 4436835"/>
              <a:gd name="connsiteY8" fmla="*/ 1189835 h 186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6835" h="1867698">
                <a:moveTo>
                  <a:pt x="283202" y="1224157"/>
                </a:moveTo>
                <a:cubicBezTo>
                  <a:pt x="1759286" y="703604"/>
                  <a:pt x="3235371" y="183052"/>
                  <a:pt x="3836103" y="91526"/>
                </a:cubicBezTo>
                <a:cubicBezTo>
                  <a:pt x="4436835" y="0"/>
                  <a:pt x="4133609" y="480511"/>
                  <a:pt x="3887595" y="675003"/>
                </a:cubicBezTo>
                <a:cubicBezTo>
                  <a:pt x="3641581" y="869495"/>
                  <a:pt x="2926423" y="1066848"/>
                  <a:pt x="2360019" y="1258480"/>
                </a:cubicBezTo>
                <a:cubicBezTo>
                  <a:pt x="1793615" y="1450112"/>
                  <a:pt x="878213" y="1781892"/>
                  <a:pt x="489168" y="1824795"/>
                </a:cubicBezTo>
                <a:cubicBezTo>
                  <a:pt x="100123" y="1867698"/>
                  <a:pt x="51492" y="1621723"/>
                  <a:pt x="25746" y="1515896"/>
                </a:cubicBezTo>
                <a:cubicBezTo>
                  <a:pt x="0" y="1410069"/>
                  <a:pt x="334694" y="1189835"/>
                  <a:pt x="334694" y="1189835"/>
                </a:cubicBezTo>
                <a:lnTo>
                  <a:pt x="334694" y="1189835"/>
                </a:lnTo>
                <a:lnTo>
                  <a:pt x="334694" y="1189835"/>
                </a:lnTo>
              </a:path>
            </a:pathLst>
          </a:custGeom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875088" y="3457575"/>
            <a:ext cx="4019550" cy="1743075"/>
          </a:xfrm>
          <a:custGeom>
            <a:avLst/>
            <a:gdLst>
              <a:gd name="connsiteX0" fmla="*/ 283202 w 4436835"/>
              <a:gd name="connsiteY0" fmla="*/ 1224157 h 1867698"/>
              <a:gd name="connsiteX1" fmla="*/ 3836103 w 4436835"/>
              <a:gd name="connsiteY1" fmla="*/ 91526 h 1867698"/>
              <a:gd name="connsiteX2" fmla="*/ 3887595 w 4436835"/>
              <a:gd name="connsiteY2" fmla="*/ 675003 h 1867698"/>
              <a:gd name="connsiteX3" fmla="*/ 2360019 w 4436835"/>
              <a:gd name="connsiteY3" fmla="*/ 1258480 h 1867698"/>
              <a:gd name="connsiteX4" fmla="*/ 489168 w 4436835"/>
              <a:gd name="connsiteY4" fmla="*/ 1824795 h 1867698"/>
              <a:gd name="connsiteX5" fmla="*/ 25746 w 4436835"/>
              <a:gd name="connsiteY5" fmla="*/ 1515896 h 1867698"/>
              <a:gd name="connsiteX6" fmla="*/ 334694 w 4436835"/>
              <a:gd name="connsiteY6" fmla="*/ 1189835 h 1867698"/>
              <a:gd name="connsiteX7" fmla="*/ 334694 w 4436835"/>
              <a:gd name="connsiteY7" fmla="*/ 1189835 h 1867698"/>
              <a:gd name="connsiteX8" fmla="*/ 334694 w 4436835"/>
              <a:gd name="connsiteY8" fmla="*/ 1189835 h 186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6835" h="1867698">
                <a:moveTo>
                  <a:pt x="283202" y="1224157"/>
                </a:moveTo>
                <a:cubicBezTo>
                  <a:pt x="1759286" y="703604"/>
                  <a:pt x="3235371" y="183052"/>
                  <a:pt x="3836103" y="91526"/>
                </a:cubicBezTo>
                <a:cubicBezTo>
                  <a:pt x="4436835" y="0"/>
                  <a:pt x="4133609" y="480511"/>
                  <a:pt x="3887595" y="675003"/>
                </a:cubicBezTo>
                <a:cubicBezTo>
                  <a:pt x="3641581" y="869495"/>
                  <a:pt x="2926423" y="1066848"/>
                  <a:pt x="2360019" y="1258480"/>
                </a:cubicBezTo>
                <a:cubicBezTo>
                  <a:pt x="1793615" y="1450112"/>
                  <a:pt x="878213" y="1781892"/>
                  <a:pt x="489168" y="1824795"/>
                </a:cubicBezTo>
                <a:cubicBezTo>
                  <a:pt x="100123" y="1867698"/>
                  <a:pt x="51492" y="1621723"/>
                  <a:pt x="25746" y="1515896"/>
                </a:cubicBezTo>
                <a:cubicBezTo>
                  <a:pt x="0" y="1410069"/>
                  <a:pt x="334694" y="1189835"/>
                  <a:pt x="334694" y="1189835"/>
                </a:cubicBezTo>
                <a:lnTo>
                  <a:pt x="334694" y="1189835"/>
                </a:lnTo>
                <a:lnTo>
                  <a:pt x="334694" y="1189835"/>
                </a:lnTo>
              </a:path>
            </a:pathLst>
          </a:custGeom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2068513" y="5238750"/>
          <a:ext cx="5964237" cy="493713"/>
        </p:xfrm>
        <a:graphic>
          <a:graphicData uri="http://schemas.openxmlformats.org/presentationml/2006/ole">
            <p:oleObj spid="_x0000_s19492" name="Equation" r:id="rId11" imgW="9968254" imgH="825397" progId="Equation.3">
              <p:embed/>
            </p:oleObj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33363" y="5654675"/>
            <a:ext cx="2019300" cy="1179513"/>
            <a:chOff x="233257" y="5033587"/>
            <a:chExt cx="2018612" cy="1824413"/>
          </a:xfrm>
        </p:grpSpPr>
        <p:sp>
          <p:nvSpPr>
            <p:cNvPr id="44" name="12-Point Star 43"/>
            <p:cNvSpPr>
              <a:spLocks/>
            </p:cNvSpPr>
            <p:nvPr/>
          </p:nvSpPr>
          <p:spPr bwMode="auto">
            <a:xfrm>
              <a:off x="233257" y="5033587"/>
              <a:ext cx="2018612" cy="1824413"/>
            </a:xfrm>
            <a:custGeom>
              <a:avLst/>
              <a:gdLst>
                <a:gd name="T0" fmla="*/ 0 w 2018612"/>
                <a:gd name="T1" fmla="*/ 912207 h 1824413"/>
                <a:gd name="T2" fmla="*/ 278120 w 2018612"/>
                <a:gd name="T3" fmla="*/ 735134 h 1824413"/>
                <a:gd name="T4" fmla="*/ 135221 w 2018612"/>
                <a:gd name="T5" fmla="*/ 456103 h 1824413"/>
                <a:gd name="T6" fmla="*/ 474041 w 2018612"/>
                <a:gd name="T7" fmla="*/ 428436 h 1824413"/>
                <a:gd name="T8" fmla="*/ 504653 w 2018612"/>
                <a:gd name="T9" fmla="*/ 122212 h 1824413"/>
                <a:gd name="T10" fmla="*/ 813385 w 2018612"/>
                <a:gd name="T11" fmla="*/ 251364 h 1824413"/>
                <a:gd name="T12" fmla="*/ 1009306 w 2018612"/>
                <a:gd name="T13" fmla="*/ 0 h 1824413"/>
                <a:gd name="T14" fmla="*/ 1205227 w 2018612"/>
                <a:gd name="T15" fmla="*/ 251364 h 1824413"/>
                <a:gd name="T16" fmla="*/ 1513959 w 2018612"/>
                <a:gd name="T17" fmla="*/ 122212 h 1824413"/>
                <a:gd name="T18" fmla="*/ 1544571 w 2018612"/>
                <a:gd name="T19" fmla="*/ 428436 h 1824413"/>
                <a:gd name="T20" fmla="*/ 1883391 w 2018612"/>
                <a:gd name="T21" fmla="*/ 456103 h 1824413"/>
                <a:gd name="T22" fmla="*/ 1740492 w 2018612"/>
                <a:gd name="T23" fmla="*/ 735134 h 1824413"/>
                <a:gd name="T24" fmla="*/ 2018612 w 2018612"/>
                <a:gd name="T25" fmla="*/ 912207 h 1824413"/>
                <a:gd name="T26" fmla="*/ 1740492 w 2018612"/>
                <a:gd name="T27" fmla="*/ 1089279 h 1824413"/>
                <a:gd name="T28" fmla="*/ 1883391 w 2018612"/>
                <a:gd name="T29" fmla="*/ 1368310 h 1824413"/>
                <a:gd name="T30" fmla="*/ 1544571 w 2018612"/>
                <a:gd name="T31" fmla="*/ 1395977 h 1824413"/>
                <a:gd name="T32" fmla="*/ 1513959 w 2018612"/>
                <a:gd name="T33" fmla="*/ 1702201 h 1824413"/>
                <a:gd name="T34" fmla="*/ 1205227 w 2018612"/>
                <a:gd name="T35" fmla="*/ 1573049 h 1824413"/>
                <a:gd name="T36" fmla="*/ 1009306 w 2018612"/>
                <a:gd name="T37" fmla="*/ 1824413 h 1824413"/>
                <a:gd name="T38" fmla="*/ 813385 w 2018612"/>
                <a:gd name="T39" fmla="*/ 1573049 h 1824413"/>
                <a:gd name="T40" fmla="*/ 504653 w 2018612"/>
                <a:gd name="T41" fmla="*/ 1702201 h 1824413"/>
                <a:gd name="T42" fmla="*/ 474041 w 2018612"/>
                <a:gd name="T43" fmla="*/ 1395977 h 1824413"/>
                <a:gd name="T44" fmla="*/ 135221 w 2018612"/>
                <a:gd name="T45" fmla="*/ 1368310 h 1824413"/>
                <a:gd name="T46" fmla="*/ 278120 w 2018612"/>
                <a:gd name="T47" fmla="*/ 1089279 h 1824413"/>
                <a:gd name="T48" fmla="*/ 0 w 2018612"/>
                <a:gd name="T49" fmla="*/ 912207 h 18244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18612" h="1824413">
                  <a:moveTo>
                    <a:pt x="0" y="912207"/>
                  </a:moveTo>
                  <a:lnTo>
                    <a:pt x="278120" y="735134"/>
                  </a:lnTo>
                  <a:lnTo>
                    <a:pt x="135221" y="456103"/>
                  </a:lnTo>
                  <a:lnTo>
                    <a:pt x="474041" y="428436"/>
                  </a:lnTo>
                  <a:lnTo>
                    <a:pt x="504653" y="122212"/>
                  </a:lnTo>
                  <a:lnTo>
                    <a:pt x="813385" y="251364"/>
                  </a:lnTo>
                  <a:lnTo>
                    <a:pt x="1009306" y="0"/>
                  </a:lnTo>
                  <a:lnTo>
                    <a:pt x="1205227" y="251364"/>
                  </a:lnTo>
                  <a:lnTo>
                    <a:pt x="1513959" y="122212"/>
                  </a:lnTo>
                  <a:lnTo>
                    <a:pt x="1544571" y="428436"/>
                  </a:lnTo>
                  <a:lnTo>
                    <a:pt x="1883391" y="456103"/>
                  </a:lnTo>
                  <a:lnTo>
                    <a:pt x="1740492" y="735134"/>
                  </a:lnTo>
                  <a:lnTo>
                    <a:pt x="2018612" y="912207"/>
                  </a:lnTo>
                  <a:lnTo>
                    <a:pt x="1740492" y="1089279"/>
                  </a:lnTo>
                  <a:lnTo>
                    <a:pt x="1883391" y="1368310"/>
                  </a:lnTo>
                  <a:lnTo>
                    <a:pt x="1544571" y="1395977"/>
                  </a:lnTo>
                  <a:lnTo>
                    <a:pt x="1513959" y="1702201"/>
                  </a:lnTo>
                  <a:lnTo>
                    <a:pt x="1205227" y="1573049"/>
                  </a:lnTo>
                  <a:lnTo>
                    <a:pt x="1009306" y="1824413"/>
                  </a:lnTo>
                  <a:lnTo>
                    <a:pt x="813385" y="1573049"/>
                  </a:lnTo>
                  <a:lnTo>
                    <a:pt x="504653" y="1702201"/>
                  </a:lnTo>
                  <a:lnTo>
                    <a:pt x="474041" y="1395977"/>
                  </a:lnTo>
                  <a:lnTo>
                    <a:pt x="135221" y="1368310"/>
                  </a:lnTo>
                  <a:lnTo>
                    <a:pt x="278120" y="1089279"/>
                  </a:lnTo>
                  <a:lnTo>
                    <a:pt x="0" y="912207"/>
                  </a:lnTo>
                  <a:close/>
                </a:path>
              </a:pathLst>
            </a:custGeom>
            <a:solidFill>
              <a:srgbClr val="FFFF00"/>
            </a:solidFill>
            <a:ln w="12700" cap="flat" cmpd="sng">
              <a:solidFill>
                <a:srgbClr val="287A9E"/>
              </a:solidFill>
              <a:prstDash val="solid"/>
              <a:round/>
              <a:headEnd/>
              <a:tailEnd/>
            </a:ln>
            <a:effectLst>
              <a:outerShdw dist="25400" dir="5400000" sx="100999" sy="100999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96" name="TextBox 44"/>
            <p:cNvSpPr txBox="1">
              <a:spLocks noChangeArrowheads="1"/>
            </p:cNvSpPr>
            <p:nvPr/>
          </p:nvSpPr>
          <p:spPr bwMode="auto">
            <a:xfrm>
              <a:off x="614479" y="5429385"/>
              <a:ext cx="1303412" cy="618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2000" b="1">
                  <a:latin typeface="Chalkboard" charset="0"/>
                </a:rPr>
                <a:t>Simplify!</a:t>
              </a:r>
            </a:p>
          </p:txBody>
        </p:sp>
      </p:grp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14363" y="912813"/>
            <a:ext cx="1858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Hobo Std" charset="0"/>
              </a:rPr>
              <a:t>Make a box!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6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</TotalTime>
  <Words>89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ＭＳ Ｐゴシック</vt:lpstr>
      <vt:lpstr>News Gothic MT</vt:lpstr>
      <vt:lpstr>Wingdings 2</vt:lpstr>
      <vt:lpstr>Calibri</vt:lpstr>
      <vt:lpstr>Chalkboard</vt:lpstr>
      <vt:lpstr>Hobo Std Medium</vt:lpstr>
      <vt:lpstr>Hobo Std</vt:lpstr>
      <vt:lpstr>Breeze</vt:lpstr>
      <vt:lpstr>Microsoft Equation</vt:lpstr>
      <vt:lpstr>Multiply a Polynomial by a Monomial</vt:lpstr>
      <vt:lpstr>Slide 2</vt:lpstr>
      <vt:lpstr>Multiply a Binomial by a Binomial</vt:lpstr>
      <vt:lpstr>Slide 4</vt:lpstr>
      <vt:lpstr>Multiply Two Polynomials Using the Box Method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 a Polynomial by a Monomial</dc:title>
  <dc:creator>Bim Ayandele</dc:creator>
  <cp:lastModifiedBy>Staff</cp:lastModifiedBy>
  <cp:revision>1</cp:revision>
  <dcterms:created xsi:type="dcterms:W3CDTF">2016-04-21T14:25:39Z</dcterms:created>
  <dcterms:modified xsi:type="dcterms:W3CDTF">2017-04-24T20:56:49Z</dcterms:modified>
</cp:coreProperties>
</file>